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61" r:id="rId12"/>
    <p:sldId id="263" r:id="rId13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52FF87-3A01-7039-1749-0055C945B005}" v="6" dt="2024-02-26T14:43:34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02" autoAdjust="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éctor López B." userId="S::dir.bienestar@intec.edu.ec::23b5d2e0-3465-4c5f-acb0-e092e89bf15f" providerId="AD" clId="Web-{278599FC-125E-0890-83A1-D8EA620FA9DF}"/>
    <pc:docChg chg="addSld modSld">
      <pc:chgData name="Héctor López B." userId="S::dir.bienestar@intec.edu.ec::23b5d2e0-3465-4c5f-acb0-e092e89bf15f" providerId="AD" clId="Web-{278599FC-125E-0890-83A1-D8EA620FA9DF}" dt="2023-10-23T21:04:22.217" v="16"/>
      <pc:docMkLst>
        <pc:docMk/>
      </pc:docMkLst>
      <pc:sldChg chg="addSp delSp modSp new">
        <pc:chgData name="Héctor López B." userId="S::dir.bienestar@intec.edu.ec::23b5d2e0-3465-4c5f-acb0-e092e89bf15f" providerId="AD" clId="Web-{278599FC-125E-0890-83A1-D8EA620FA9DF}" dt="2023-10-23T21:04:22.217" v="16"/>
        <pc:sldMkLst>
          <pc:docMk/>
          <pc:sldMk cId="3979566757" sldId="265"/>
        </pc:sldMkLst>
        <pc:spChg chg="mod">
          <ac:chgData name="Héctor López B." userId="S::dir.bienestar@intec.edu.ec::23b5d2e0-3465-4c5f-acb0-e092e89bf15f" providerId="AD" clId="Web-{278599FC-125E-0890-83A1-D8EA620FA9DF}" dt="2023-10-23T21:04:14.842" v="15" actId="20577"/>
          <ac:spMkLst>
            <pc:docMk/>
            <pc:sldMk cId="3979566757" sldId="265"/>
            <ac:spMk id="2" creationId="{16D95149-43EE-D5AB-BA61-E8419D7B11F0}"/>
          </ac:spMkLst>
        </pc:spChg>
        <pc:spChg chg="del">
          <ac:chgData name="Héctor López B." userId="S::dir.bienestar@intec.edu.ec::23b5d2e0-3465-4c5f-acb0-e092e89bf15f" providerId="AD" clId="Web-{278599FC-125E-0890-83A1-D8EA620FA9DF}" dt="2023-10-23T21:04:22.217" v="16"/>
          <ac:spMkLst>
            <pc:docMk/>
            <pc:sldMk cId="3979566757" sldId="265"/>
            <ac:spMk id="3" creationId="{D68F470C-AE0C-71BB-8690-B65C580B4BE4}"/>
          </ac:spMkLst>
        </pc:spChg>
        <pc:graphicFrameChg chg="add mod ord modGraphic">
          <ac:chgData name="Héctor López B." userId="S::dir.bienestar@intec.edu.ec::23b5d2e0-3465-4c5f-acb0-e092e89bf15f" providerId="AD" clId="Web-{278599FC-125E-0890-83A1-D8EA620FA9DF}" dt="2023-10-23T21:04:22.217" v="16"/>
          <ac:graphicFrameMkLst>
            <pc:docMk/>
            <pc:sldMk cId="3979566757" sldId="265"/>
            <ac:graphicFrameMk id="4" creationId="{66C4A446-0936-8AF2-9262-71F7F45AEF7C}"/>
          </ac:graphicFrameMkLst>
        </pc:graphicFrameChg>
      </pc:sldChg>
    </pc:docChg>
  </pc:docChgLst>
  <pc:docChgLst>
    <pc:chgData name="Héctor López B." userId="S::dir.bienestar@intec.edu.ec::23b5d2e0-3465-4c5f-acb0-e092e89bf15f" providerId="AD" clId="Web-{7E987507-9B0B-F443-F0D1-300CE36C39D8}"/>
    <pc:docChg chg="addSld modSld">
      <pc:chgData name="Héctor López B." userId="S::dir.bienestar@intec.edu.ec::23b5d2e0-3465-4c5f-acb0-e092e89bf15f" providerId="AD" clId="Web-{7E987507-9B0B-F443-F0D1-300CE36C39D8}" dt="2023-10-23T21:01:27.726" v="1"/>
      <pc:docMkLst>
        <pc:docMk/>
      </pc:docMkLst>
      <pc:sldChg chg="modSp">
        <pc:chgData name="Héctor López B." userId="S::dir.bienestar@intec.edu.ec::23b5d2e0-3465-4c5f-acb0-e092e89bf15f" providerId="AD" clId="Web-{7E987507-9B0B-F443-F0D1-300CE36C39D8}" dt="2023-10-23T21:01:27.726" v="1"/>
        <pc:sldMkLst>
          <pc:docMk/>
          <pc:sldMk cId="3591795115" sldId="256"/>
        </pc:sldMkLst>
        <pc:picChg chg="mod">
          <ac:chgData name="Héctor López B." userId="S::dir.bienestar@intec.edu.ec::23b5d2e0-3465-4c5f-acb0-e092e89bf15f" providerId="AD" clId="Web-{7E987507-9B0B-F443-F0D1-300CE36C39D8}" dt="2023-10-23T21:01:27.726" v="1"/>
          <ac:picMkLst>
            <pc:docMk/>
            <pc:sldMk cId="3591795115" sldId="256"/>
            <ac:picMk id="7" creationId="{64E7A7C9-2F53-4D3E-B670-B01EED3A746A}"/>
          </ac:picMkLst>
        </pc:picChg>
      </pc:sldChg>
      <pc:sldChg chg="new">
        <pc:chgData name="Héctor López B." userId="S::dir.bienestar@intec.edu.ec::23b5d2e0-3465-4c5f-acb0-e092e89bf15f" providerId="AD" clId="Web-{7E987507-9B0B-F443-F0D1-300CE36C39D8}" dt="2023-10-23T21:00:18.381" v="0"/>
        <pc:sldMkLst>
          <pc:docMk/>
          <pc:sldMk cId="2947413297" sldId="264"/>
        </pc:sldMkLst>
      </pc:sldChg>
    </pc:docChg>
  </pc:docChgLst>
  <pc:docChgLst>
    <pc:chgData name="Gustavo Albuja" userId="S::e.system@intec.edu.ec::a107bae2-81a1-4e90-a185-4afe2733e036" providerId="AD" clId="Web-{DF52FF87-3A01-7039-1749-0055C945B005}"/>
    <pc:docChg chg="delSld">
      <pc:chgData name="Gustavo Albuja" userId="S::e.system@intec.edu.ec::a107bae2-81a1-4e90-a185-4afe2733e036" providerId="AD" clId="Web-{DF52FF87-3A01-7039-1749-0055C945B005}" dt="2024-02-26T14:43:34.469" v="5"/>
      <pc:docMkLst>
        <pc:docMk/>
      </pc:docMkLst>
      <pc:sldChg chg="del">
        <pc:chgData name="Gustavo Albuja" userId="S::e.system@intec.edu.ec::a107bae2-81a1-4e90-a185-4afe2733e036" providerId="AD" clId="Web-{DF52FF87-3A01-7039-1749-0055C945B005}" dt="2024-02-26T14:43:10.595" v="1"/>
        <pc:sldMkLst>
          <pc:docMk/>
          <pc:sldMk cId="2608285004" sldId="257"/>
        </pc:sldMkLst>
      </pc:sldChg>
      <pc:sldChg chg="del">
        <pc:chgData name="Gustavo Albuja" userId="S::e.system@intec.edu.ec::a107bae2-81a1-4e90-a185-4afe2733e036" providerId="AD" clId="Web-{DF52FF87-3A01-7039-1749-0055C945B005}" dt="2024-02-26T14:43:18.797" v="3"/>
        <pc:sldMkLst>
          <pc:docMk/>
          <pc:sldMk cId="3492856482" sldId="259"/>
        </pc:sldMkLst>
      </pc:sldChg>
      <pc:sldChg chg="del">
        <pc:chgData name="Gustavo Albuja" userId="S::e.system@intec.edu.ec::a107bae2-81a1-4e90-a185-4afe2733e036" providerId="AD" clId="Web-{DF52FF87-3A01-7039-1749-0055C945B005}" dt="2024-02-26T14:43:28.031" v="4"/>
        <pc:sldMkLst>
          <pc:docMk/>
          <pc:sldMk cId="2267764242" sldId="260"/>
        </pc:sldMkLst>
      </pc:sldChg>
      <pc:sldChg chg="del">
        <pc:chgData name="Gustavo Albuja" userId="S::e.system@intec.edu.ec::a107bae2-81a1-4e90-a185-4afe2733e036" providerId="AD" clId="Web-{DF52FF87-3A01-7039-1749-0055C945B005}" dt="2024-02-26T14:43:34.469" v="5"/>
        <pc:sldMkLst>
          <pc:docMk/>
          <pc:sldMk cId="3072610938" sldId="262"/>
        </pc:sldMkLst>
      </pc:sldChg>
      <pc:sldChg chg="del">
        <pc:chgData name="Gustavo Albuja" userId="S::e.system@intec.edu.ec::a107bae2-81a1-4e90-a185-4afe2733e036" providerId="AD" clId="Web-{DF52FF87-3A01-7039-1749-0055C945B005}" dt="2024-02-26T14:43:06.421" v="0"/>
        <pc:sldMkLst>
          <pc:docMk/>
          <pc:sldMk cId="2947413297" sldId="264"/>
        </pc:sldMkLst>
      </pc:sldChg>
      <pc:sldChg chg="del">
        <pc:chgData name="Gustavo Albuja" userId="S::e.system@intec.edu.ec::a107bae2-81a1-4e90-a185-4afe2733e036" providerId="AD" clId="Web-{DF52FF87-3A01-7039-1749-0055C945B005}" dt="2024-02-26T14:43:14.281" v="2"/>
        <pc:sldMkLst>
          <pc:docMk/>
          <pc:sldMk cId="3979566757" sldId="265"/>
        </pc:sldMkLst>
      </pc:sldChg>
    </pc:docChg>
  </pc:docChgLst>
  <pc:docChgLst>
    <pc:chgData name="Héctor López B." userId="S::dir.bienestar@intec.edu.ec::23b5d2e0-3465-4c5f-acb0-e092e89bf15f" providerId="AD" clId="Web-{7B65B456-5C58-91BE-F683-A3246166983A}"/>
    <pc:docChg chg="modSld">
      <pc:chgData name="Héctor López B." userId="S::dir.bienestar@intec.edu.ec::23b5d2e0-3465-4c5f-acb0-e092e89bf15f" providerId="AD" clId="Web-{7B65B456-5C58-91BE-F683-A3246166983A}" dt="2023-10-23T23:24:04.610" v="21"/>
      <pc:docMkLst>
        <pc:docMk/>
      </pc:docMkLst>
      <pc:sldChg chg="addSp delSp modSp">
        <pc:chgData name="Héctor López B." userId="S::dir.bienestar@intec.edu.ec::23b5d2e0-3465-4c5f-acb0-e092e89bf15f" providerId="AD" clId="Web-{7B65B456-5C58-91BE-F683-A3246166983A}" dt="2023-10-23T23:24:04.610" v="21"/>
        <pc:sldMkLst>
          <pc:docMk/>
          <pc:sldMk cId="3591795115" sldId="256"/>
        </pc:sldMkLst>
        <pc:spChg chg="add del">
          <ac:chgData name="Héctor López B." userId="S::dir.bienestar@intec.edu.ec::23b5d2e0-3465-4c5f-acb0-e092e89bf15f" providerId="AD" clId="Web-{7B65B456-5C58-91BE-F683-A3246166983A}" dt="2023-10-23T21:19:32.990" v="8"/>
          <ac:spMkLst>
            <pc:docMk/>
            <pc:sldMk cId="3591795115" sldId="256"/>
            <ac:spMk id="2" creationId="{E382BD3D-18E3-512A-8D1E-8C10D35B3B0B}"/>
          </ac:spMkLst>
        </pc:spChg>
        <pc:spChg chg="add del">
          <ac:chgData name="Héctor López B." userId="S::dir.bienestar@intec.edu.ec::23b5d2e0-3465-4c5f-acb0-e092e89bf15f" providerId="AD" clId="Web-{7B65B456-5C58-91BE-F683-A3246166983A}" dt="2023-10-23T21:19:31.005" v="6"/>
          <ac:spMkLst>
            <pc:docMk/>
            <pc:sldMk cId="3591795115" sldId="256"/>
            <ac:spMk id="3" creationId="{30476278-A5F3-FB00-AEA6-4C12B26E2640}"/>
          </ac:spMkLst>
        </pc:spChg>
        <pc:spChg chg="add del mod">
          <ac:chgData name="Héctor López B." userId="S::dir.bienestar@intec.edu.ec::23b5d2e0-3465-4c5f-acb0-e092e89bf15f" providerId="AD" clId="Web-{7B65B456-5C58-91BE-F683-A3246166983A}" dt="2023-10-23T23:24:04.610" v="21"/>
          <ac:spMkLst>
            <pc:docMk/>
            <pc:sldMk cId="3591795115" sldId="256"/>
            <ac:spMk id="4" creationId="{4B324EAC-62BB-B067-4947-19403918FC80}"/>
          </ac:spMkLst>
        </pc:spChg>
        <pc:picChg chg="mod">
          <ac:chgData name="Héctor López B." userId="S::dir.bienestar@intec.edu.ec::23b5d2e0-3465-4c5f-acb0-e092e89bf15f" providerId="AD" clId="Web-{7B65B456-5C58-91BE-F683-A3246166983A}" dt="2023-10-23T21:19:33.911" v="9" actId="1076"/>
          <ac:picMkLst>
            <pc:docMk/>
            <pc:sldMk cId="3591795115" sldId="256"/>
            <ac:picMk id="7" creationId="{64E7A7C9-2F53-4D3E-B670-B01EED3A74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C2A5B-98BD-4031-BA06-59050B365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2427BB-25BB-4953-8F61-D852B4A4A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77B5F9-8613-46DB-9DDA-754D14F1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56EE3D-74EC-4AD7-A4CF-9568BDD08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0B6977-457B-4BD4-83D3-B89AFADF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5642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4E4087-EE36-41DF-8F2D-31DB9034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36ABA8-28C2-43ED-8F36-5B66D865C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9CC725-6E3C-48C5-9F37-A6745854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AC0AC6-D9BC-448D-BA49-30291675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74F8BC-32D0-49A5-9162-5D2E5B54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8065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B4630D-C4EE-4C55-96A1-7B9779214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155144-E93F-4029-95AE-477AAF711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532BCD-42E7-4245-8AF9-54100129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F231C-4B3B-42EB-B2DB-9BEB4DAA6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135FD-8DC5-47A6-8E7E-F398E9F0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01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05DE7-217B-412C-90CC-C3AAAFF5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A2A16-4454-41A1-943D-4A8A4ED8C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44577B-9F2F-49B8-96C8-28148175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D75117-2C78-43B3-B377-E6FE7C99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D2CED2-2295-431C-84D7-71751C47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7321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F3127-7319-4C4B-9B47-C1F775C6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B95A2F-E717-40B0-891C-90C0D1BF6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50EF80-49B4-4014-83E2-F05262ED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790318-FACB-43C9-A5FF-3D1BFA32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02D6D1-90D8-49EF-9E01-26A82B16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0852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01F68-AAC0-4D29-BB14-3CA3F5B9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5E7CC-1EE6-46D0-9969-9F203EC9D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0C3CCB-44B6-44CE-8546-F0E0FBEFF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889291-13D6-444E-8B6D-C1A08B42C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894056-4272-4CC6-B620-01A8BE95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3A64D8-B55A-49EB-84BB-E761008F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138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966AF-CDCE-4EDA-817F-6C15873C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8535AF-63E1-41DA-9A94-E75263E67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D1221E-61C8-43DA-BC66-357783BD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16E8F61-08F1-454E-A531-5B92B8BE0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41D4FE-B572-4E9D-9E1B-1F8EF5A0D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918806-4ADC-45E9-87BA-4E474CED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25BB0D-7B90-4E25-B94A-47D6D244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7DD97ED-A34B-4F7F-9D0E-78E4D83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21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0D7EF-2C79-45E9-862F-5888B35B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6FB6812-FDEA-4E5A-AE19-6FF1AE85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B25553-286E-4A32-A6C2-78AF9BD3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FCFE43-D776-417F-97DE-57F18BD4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6654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051BE28-CF54-41D6-B2AF-A1C02B77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453593A-BB15-4B3B-8D88-2E603E80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1E3C3F-F0AF-47F8-A030-8FE82EC8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238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25796-4983-4C31-AEB9-7D5CFE93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D66C3E-34A6-47E2-98E8-EF57EEFB1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F44FC0-260C-464A-81FA-1461B84DC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F43C2B-CFC5-4F53-BE58-871699F1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772DFC-1ACC-428F-8C0B-F0684E33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05F798-1A53-4D76-B2E7-3E1C22C5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9028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12F0A-37BB-4F2C-9F1D-5E0719CE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BA9586-7AE6-47C9-9F6C-D4C0746AD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4C141C-6E10-4AC9-B391-CA726372A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460956-9AEE-4F68-951E-A17CCF27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248474-52AA-48A5-9731-E157299E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B17474-EE76-4B3B-B668-81A9C84D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757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7309BAA-7D93-4EEC-AD51-7C889633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C6C417-E4A2-4850-A4DC-2587D91B4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9093F4-0070-4851-813B-A7060E314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8E962-5999-44B6-8F1B-CC1757CE2BD5}" type="datetimeFigureOut">
              <a:rPr lang="es-EC" smtClean="0"/>
              <a:t>4/5/2025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B7DE96-05FD-4CB8-BFFE-F529D3352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6EDA12-B1D3-45ED-9228-41E87E729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325C2-900C-474A-8829-39FE2410C2D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8186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hyperlink" Target="https://www.telecomunicaciones.gob.ec/wp-content/uploads/2022/10/anexo_acuerdo-No.-mintel-mintel-2022-0026.pdf" TargetMode="External"/><Relationship Id="rId5" Type="http://schemas.openxmlformats.org/officeDocument/2006/relationships/image" Target="../media/image16.png"/><Relationship Id="rId10" Type="http://schemas.openxmlformats.org/officeDocument/2006/relationships/hyperlink" Target="https://www.dnv.com/ar/services/iso-27001-sistema-de-gestion-de-seguridad-de-la-informacion-3327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www.telecomunicaciones.gob.ec/wp-content/uploads/2021/06/Ley-Organica-de-Datos-Personale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Forma">
            <a:extLst>
              <a:ext uri="{FF2B5EF4-FFF2-40B4-BE49-F238E27FC236}">
                <a16:creationId xmlns:a16="http://schemas.microsoft.com/office/drawing/2014/main" id="{64E7A7C9-2F53-4D3E-B670-B01EED3A7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175" y="23327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01E7BB-D9CE-47F0-BBA3-C1E22633FC74}"/>
              </a:ext>
            </a:extLst>
          </p:cNvPr>
          <p:cNvSpPr txBox="1"/>
          <p:nvPr/>
        </p:nvSpPr>
        <p:spPr>
          <a:xfrm>
            <a:off x="-270587" y="6456011"/>
            <a:ext cx="5194818" cy="366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Jonathan Baquero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A71F43-C2EB-47C2-871E-5F079003DA3C}"/>
              </a:ext>
            </a:extLst>
          </p:cNvPr>
          <p:cNvSpPr txBox="1"/>
          <p:nvPr/>
        </p:nvSpPr>
        <p:spPr>
          <a:xfrm>
            <a:off x="297414" y="2270173"/>
            <a:ext cx="75850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40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Optimización de Análisis de Datos y Predicción de Ventas en </a:t>
            </a:r>
            <a:r>
              <a:rPr lang="es-EC" sz="4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Solutions</a:t>
            </a:r>
            <a:r>
              <a:rPr lang="es-EC" sz="40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Intel S.A.</a:t>
            </a:r>
            <a:endParaRPr lang="en-US" sz="4000" dirty="0"/>
          </a:p>
        </p:txBody>
      </p:sp>
      <p:pic>
        <p:nvPicPr>
          <p:cNvPr id="1026" name="Picture 2" descr="Icono&#10;&#10;Descripción generada automáticamente con confianza baja">
            <a:extLst>
              <a:ext uri="{FF2B5EF4-FFF2-40B4-BE49-F238E27FC236}">
                <a16:creationId xmlns:a16="http://schemas.microsoft.com/office/drawing/2014/main" id="{52D903DE-6F30-44EA-AF3B-C89B5AED8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50134"/>
            <a:ext cx="4753170" cy="317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795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recording-2025-03-20-14-02-16">
            <a:hlinkClick r:id="" action="ppaction://media"/>
            <a:extLst>
              <a:ext uri="{FF2B5EF4-FFF2-40B4-BE49-F238E27FC236}">
                <a16:creationId xmlns:a16="http://schemas.microsoft.com/office/drawing/2014/main" id="{BE5B8915-7BA8-439D-A898-99D795CF93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5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4CCB2C74-0E3F-4FB5-A57B-3D6603DF9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 descr="Forma&#10;&#10;Descripción generada automáticamente con confianza media">
            <a:extLst>
              <a:ext uri="{FF2B5EF4-FFF2-40B4-BE49-F238E27FC236}">
                <a16:creationId xmlns:a16="http://schemas.microsoft.com/office/drawing/2014/main" id="{A706BD88-83FA-4DBB-A9EB-63B6F9DF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635E635B-8333-4626-9758-8B11C7DFF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AFDBC7-F0E3-4DF4-8FCB-79B7D807815C}"/>
              </a:ext>
            </a:extLst>
          </p:cNvPr>
          <p:cNvSpPr txBox="1"/>
          <p:nvPr/>
        </p:nvSpPr>
        <p:spPr>
          <a:xfrm>
            <a:off x="1207877" y="0"/>
            <a:ext cx="40786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Google Sans"/>
              </a:rPr>
              <a:t>Conclusión</a:t>
            </a:r>
            <a:endParaRPr lang="es-E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91A1B3-A080-4FBB-B04F-445409F85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3156"/>
            <a:ext cx="5932201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implementó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 data warehouse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ClickHouse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centralizando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optimizando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almacenamiento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procesamiento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desarrollaron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consultas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analizar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retención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transacciones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tiempos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respuesta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predicción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 Regressor 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Regresión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Polinómica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permitieron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anticipar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tendencias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Además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crearon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tableros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obtención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variables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pronósticos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personalizados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mejorando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11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4CCB2C74-0E3F-4FB5-A57B-3D6603DF9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 descr="Forma&#10;&#10;Descripción generada automáticamente con confianza media">
            <a:extLst>
              <a:ext uri="{FF2B5EF4-FFF2-40B4-BE49-F238E27FC236}">
                <a16:creationId xmlns:a16="http://schemas.microsoft.com/office/drawing/2014/main" id="{A706BD88-83FA-4DBB-A9EB-63B6F9DF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635E635B-8333-4626-9758-8B11C7DFF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0F45DE67-3493-4D79-806B-C9F52F4214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media">
            <a:extLst>
              <a:ext uri="{FF2B5EF4-FFF2-40B4-BE49-F238E27FC236}">
                <a16:creationId xmlns:a16="http://schemas.microsoft.com/office/drawing/2014/main" id="{952E0BF8-D2DE-46DD-B74C-9FA03E54F3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FE05989-668D-4164-8729-5F8D457EB7D2}"/>
              </a:ext>
            </a:extLst>
          </p:cNvPr>
          <p:cNvSpPr txBox="1"/>
          <p:nvPr/>
        </p:nvSpPr>
        <p:spPr>
          <a:xfrm>
            <a:off x="1207877" y="0"/>
            <a:ext cx="40786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Google Sans"/>
              </a:rPr>
              <a:t>Referencias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44BABF8-7179-4241-868D-32C2EE9E8258}"/>
              </a:ext>
            </a:extLst>
          </p:cNvPr>
          <p:cNvSpPr txBox="1"/>
          <p:nvPr/>
        </p:nvSpPr>
        <p:spPr>
          <a:xfrm>
            <a:off x="-104775" y="1619249"/>
            <a:ext cx="620077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indent="-285750">
              <a:buFont typeface="Arial" panose="020B0604020202020204" pitchFamily="34" charset="0"/>
              <a:buChar char="•"/>
            </a:pP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Asamblea Nacional del Ecuador. (2021). 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Ley Orgánica de Protección de Datos Personales</a:t>
            </a: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Registro Oficial Suplemento 459. </a:t>
            </a:r>
            <a:r>
              <a:rPr lang="es-EC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https://www.telecomunicaciones.gob.ec/wp-content/uploads/2021/06/Ley-Organica-de-Datos-Personales.pdf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indent="-285750">
              <a:buFont typeface="Arial" panose="020B0604020202020204" pitchFamily="34" charset="0"/>
              <a:buChar char="•"/>
            </a:pP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DNV. (s.f.). 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ISO 27001 - Sistema de Gestión de Seguridad de la Información</a:t>
            </a: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s-EC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https://www.dnv.com/ar/services/iso-27001-sistema-de-gestion-de-seguridad-de-la-informacion-3327/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indent="-285750">
              <a:buFont typeface="Arial" panose="020B0604020202020204" pitchFamily="34" charset="0"/>
              <a:buChar char="•"/>
            </a:pP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Ministerio de Telecomunicaciones y Sociedad de la Información. (2022). 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Anexo Acuerdo No. MINTEL-MINTEL-2022-0026: Política de Seguridad de la Información Interna</a:t>
            </a: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s-EC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https://www.telecomunicaciones.gob.ec/wp-content/uploads/2022/10/anexo_acuerdo-No.-mintel-mintel-2022-0026.pdf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indent="-285750">
              <a:buFont typeface="Arial" panose="020B0604020202020204" pitchFamily="34" charset="0"/>
              <a:buChar char="•"/>
            </a:pP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Gantt, H. L. (1919).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Organizing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</a:t>
            </a: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Harcourt, </a:t>
            </a:r>
            <a:r>
              <a:rPr lang="es-EC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Brace</a:t>
            </a: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s-EC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Howe.</a:t>
            </a:r>
          </a:p>
          <a:p>
            <a:pPr marL="457200" marR="0"/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indent="-285750">
              <a:buFont typeface="Arial" panose="020B0604020202020204" pitchFamily="34" charset="0"/>
              <a:buChar char="•"/>
            </a:pPr>
            <a:r>
              <a:rPr lang="es-EC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Kerzner</a:t>
            </a: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H. (2022). 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management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systems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approach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planning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scheduling</a:t>
            </a:r>
            <a:r>
              <a:rPr lang="es-EC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</a:t>
            </a:r>
            <a:r>
              <a:rPr lang="es-EC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controlling</a:t>
            </a:r>
            <a:r>
              <a:rPr lang="es-EC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(13th ed.). Wiley.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32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46B8EDB-6C12-4333-BD93-2A4C89FE3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6828" cy="66154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172E58F-425B-444A-AE4C-0BB94A16823C}"/>
              </a:ext>
            </a:extLst>
          </p:cNvPr>
          <p:cNvSpPr txBox="1"/>
          <p:nvPr/>
        </p:nvSpPr>
        <p:spPr>
          <a:xfrm>
            <a:off x="2244790" y="309856"/>
            <a:ext cx="3851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Google Sans"/>
              </a:rPr>
              <a:t>Análisis del </a:t>
            </a:r>
            <a:r>
              <a:rPr lang="es-ES" sz="2800" b="0" i="0" dirty="0">
                <a:effectLst/>
                <a:latin typeface="Google Sans"/>
              </a:rPr>
              <a:t>problema</a:t>
            </a:r>
            <a:endParaRPr lang="es-ES" sz="2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DD4419-0F86-4356-A2B1-57645674E44A}"/>
              </a:ext>
            </a:extLst>
          </p:cNvPr>
          <p:cNvSpPr txBox="1"/>
          <p:nvPr/>
        </p:nvSpPr>
        <p:spPr>
          <a:xfrm>
            <a:off x="2244790" y="1731219"/>
            <a:ext cx="3851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Google Sans"/>
              </a:rPr>
              <a:t>Análisis antecedentes</a:t>
            </a:r>
            <a:endParaRPr lang="es-ES" sz="2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4E29F8-74C0-43C8-9831-9AA2965DE6BD}"/>
              </a:ext>
            </a:extLst>
          </p:cNvPr>
          <p:cNvSpPr txBox="1"/>
          <p:nvPr/>
        </p:nvSpPr>
        <p:spPr>
          <a:xfrm>
            <a:off x="2163924" y="3046092"/>
            <a:ext cx="3851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Google Sans"/>
              </a:rPr>
              <a:t>Alternativas y solución</a:t>
            </a:r>
            <a:endParaRPr lang="es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9F89743-9BCB-4E23-A353-FF54C7CA9914}"/>
              </a:ext>
            </a:extLst>
          </p:cNvPr>
          <p:cNvSpPr txBox="1"/>
          <p:nvPr/>
        </p:nvSpPr>
        <p:spPr>
          <a:xfrm>
            <a:off x="2163924" y="4467455"/>
            <a:ext cx="6149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Google Sans"/>
              </a:rPr>
              <a:t>Propuesta de aplicación y resultados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451F9E1-821B-472B-8C08-53C8E7CB5DE9}"/>
              </a:ext>
            </a:extLst>
          </p:cNvPr>
          <p:cNvSpPr txBox="1"/>
          <p:nvPr/>
        </p:nvSpPr>
        <p:spPr>
          <a:xfrm>
            <a:off x="2163924" y="5782328"/>
            <a:ext cx="5393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Google Sans"/>
              </a:rPr>
              <a:t>Conclusiones y referencias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98912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172E58F-425B-444A-AE4C-0BB94A16823C}"/>
              </a:ext>
            </a:extLst>
          </p:cNvPr>
          <p:cNvSpPr txBox="1"/>
          <p:nvPr/>
        </p:nvSpPr>
        <p:spPr>
          <a:xfrm>
            <a:off x="2468724" y="0"/>
            <a:ext cx="77109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Google Sans"/>
              </a:rPr>
              <a:t>Análisis del </a:t>
            </a:r>
            <a:r>
              <a:rPr lang="es-ES" sz="6000" b="0" i="0" dirty="0">
                <a:effectLst/>
                <a:latin typeface="Google Sans"/>
              </a:rPr>
              <a:t>problema</a:t>
            </a:r>
            <a:endParaRPr lang="es-E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E74333-B91C-4B31-A0F0-BE70BFA0D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46" y="1700681"/>
            <a:ext cx="551672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Solutions</a:t>
            </a:r>
            <a:r>
              <a:rPr kumimoji="0" lang="es-E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Intel S.A. enfrenta dificultades en la gestión y análisis de grandes volúmenes de datos debido a la dispersión de la información en diferentes fuentes y la falta de un sistema centralizado.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Esto genera retrasos en la toma de decisiones, dificulta la identificación de tendencias y afecta la eficiencia operativa. Además, la ausencia de herramientas avanzadas de análisis y predicción limita la capacidad de anticipar cambios en el comportamiento del mercado, la retención de clientes y el rendimiento del negocio.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 descr="Icono Finanzas, financieras, informes, negocios, gráficos">
            <a:extLst>
              <a:ext uri="{FF2B5EF4-FFF2-40B4-BE49-F238E27FC236}">
                <a16:creationId xmlns:a16="http://schemas.microsoft.com/office/drawing/2014/main" id="{E718CCC1-AB7B-4C88-A824-7BC49EA3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34" y="110894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6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172E58F-425B-444A-AE4C-0BB94A16823C}"/>
              </a:ext>
            </a:extLst>
          </p:cNvPr>
          <p:cNvSpPr txBox="1"/>
          <p:nvPr/>
        </p:nvSpPr>
        <p:spPr>
          <a:xfrm>
            <a:off x="2086168" y="236680"/>
            <a:ext cx="8886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Google Sans"/>
              </a:rPr>
              <a:t>Análisis de antecedentes</a:t>
            </a:r>
            <a:endParaRPr lang="es-ES" sz="60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73DA502-B0A0-4CD6-BEE7-49AD7047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40" y="1883161"/>
            <a:ext cx="515360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En investigaciones anteriores, se ha explorado la aplicación de técnicas de minería de datos y modelos de machine </a:t>
            </a:r>
            <a:r>
              <a:rPr lang="es-ES" dirty="0" err="1"/>
              <a:t>learning</a:t>
            </a:r>
            <a:r>
              <a:rPr lang="es-ES" dirty="0"/>
              <a:t> para optimizar procesos empresariales. Por ejemplo, un estudio realizado por Gómez et al. (2021) implementó modelos predictivos de ventas y servicios de mantenimiento en un concesionario automotriz, utilizando regresiones, redes neuronales y árboles de decisión para analizar datos históricos, logrando anticipar eventos futuros en procesos clave del negocio.</a:t>
            </a:r>
          </a:p>
        </p:txBody>
      </p:sp>
      <p:pic>
        <p:nvPicPr>
          <p:cNvPr id="4102" name="Picture 6" descr="Icono aumentada, realidad, pc, desarrollador, codificación">
            <a:extLst>
              <a:ext uri="{FF2B5EF4-FFF2-40B4-BE49-F238E27FC236}">
                <a16:creationId xmlns:a16="http://schemas.microsoft.com/office/drawing/2014/main" id="{BBEC8192-934D-4FA3-B576-B1BE2AF6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255" y="1383764"/>
            <a:ext cx="4275752" cy="427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8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172E58F-425B-444A-AE4C-0BB94A16823C}"/>
              </a:ext>
            </a:extLst>
          </p:cNvPr>
          <p:cNvSpPr txBox="1"/>
          <p:nvPr/>
        </p:nvSpPr>
        <p:spPr>
          <a:xfrm>
            <a:off x="2086168" y="236680"/>
            <a:ext cx="8886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Google Sans"/>
              </a:rPr>
              <a:t>Análisis de antecedentes</a:t>
            </a:r>
            <a:endParaRPr lang="es-ES" sz="60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73DA502-B0A0-4CD6-BEE7-49AD7047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03" y="1618412"/>
            <a:ext cx="603068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Otro trabajo hecho “Aplicación de Modelos de Machine </a:t>
            </a:r>
            <a:r>
              <a:rPr lang="es-ES" dirty="0" err="1"/>
              <a:t>Learning</a:t>
            </a:r>
            <a:r>
              <a:rPr lang="es-ES" dirty="0"/>
              <a:t> para el Pronóstico de Ventas en el Sector Panificador” (Ramírez &amp; López, 2020) desarrolló un modelo basado en </a:t>
            </a:r>
            <a:r>
              <a:rPr lang="es-ES" i="1" dirty="0"/>
              <a:t>machine </a:t>
            </a:r>
            <a:r>
              <a:rPr lang="es-ES" i="1" dirty="0" err="1"/>
              <a:t>learning</a:t>
            </a:r>
            <a:r>
              <a:rPr lang="es-ES" dirty="0"/>
              <a:t> para mejorar el pronóstico de ventas en una empresa panificadora, aplicando redes neuronales recurrentes y convolucionales, así como máquinas de soporte vectorial, obteniendo resultados superiores al pronóstico manual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Además, se ha creado un modelo de predicción de ventas utilizando </a:t>
            </a:r>
            <a:r>
              <a:rPr lang="es-ES" dirty="0" err="1"/>
              <a:t>Random</a:t>
            </a:r>
            <a:r>
              <a:rPr lang="es-ES" dirty="0"/>
              <a:t> Forest, destacando la capacidad de estas para capturar patrones temporales complejos en datos de ventas, lo que permite a las empresas estimar la producción, gestionar inventarios y optimizar recursos (Fernández et al., 2022).</a:t>
            </a:r>
          </a:p>
        </p:txBody>
      </p:sp>
      <p:pic>
        <p:nvPicPr>
          <p:cNvPr id="5122" name="Picture 2" descr="Icono codificación, equipo, pc, pantalla">
            <a:extLst>
              <a:ext uri="{FF2B5EF4-FFF2-40B4-BE49-F238E27FC236}">
                <a16:creationId xmlns:a16="http://schemas.microsoft.com/office/drawing/2014/main" id="{2B12216F-AFB3-4EDC-83E5-99812B90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33" y="1169339"/>
            <a:ext cx="4519321" cy="45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1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172E58F-425B-444A-AE4C-0BB94A16823C}"/>
              </a:ext>
            </a:extLst>
          </p:cNvPr>
          <p:cNvSpPr txBox="1"/>
          <p:nvPr/>
        </p:nvSpPr>
        <p:spPr>
          <a:xfrm>
            <a:off x="2704662" y="156578"/>
            <a:ext cx="7748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Google Sans"/>
              </a:rPr>
              <a:t>Alternativas y solución</a:t>
            </a:r>
            <a:endParaRPr lang="es-ES" sz="60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73DA502-B0A0-4CD6-BEE7-49AD7047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04" y="1756913"/>
            <a:ext cx="525624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Durante el proyecto, evaluamos diversas opciones para gestionar, analizar y visualizar datos, priorizando eficiencia y precisión. Para el almacenamiento, elegimos </a:t>
            </a:r>
            <a:r>
              <a:rPr lang="es-ES" dirty="0" err="1"/>
              <a:t>ClickHouse</a:t>
            </a:r>
            <a:r>
              <a:rPr lang="es-ES" dirty="0"/>
              <a:t> por su alto rendimiento en consultas analíticas e integración con la API, frente a alternativas como </a:t>
            </a:r>
            <a:r>
              <a:rPr lang="es-ES" dirty="0" err="1"/>
              <a:t>BigQuery</a:t>
            </a:r>
            <a:r>
              <a:rPr lang="es-ES" dirty="0"/>
              <a:t> y </a:t>
            </a:r>
            <a:r>
              <a:rPr lang="es-ES" dirty="0" err="1"/>
              <a:t>Redshift</a:t>
            </a:r>
            <a:r>
              <a:rPr lang="es-ES" dirty="0"/>
              <a:t>.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 En visualización, optamos por </a:t>
            </a:r>
            <a:r>
              <a:rPr lang="es-ES" dirty="0" err="1"/>
              <a:t>Power</a:t>
            </a:r>
            <a:r>
              <a:rPr lang="es-ES" dirty="0"/>
              <a:t> BI debido a su flexibilidad e interactividad, descartando </a:t>
            </a:r>
            <a:r>
              <a:rPr lang="es-ES" dirty="0" err="1"/>
              <a:t>Tableau</a:t>
            </a:r>
            <a:r>
              <a:rPr lang="es-ES" dirty="0"/>
              <a:t> y Google Data Studio. Para la predicción de datos, seleccionamos una combinación de </a:t>
            </a:r>
            <a:r>
              <a:rPr lang="es-ES" dirty="0" err="1"/>
              <a:t>Random</a:t>
            </a:r>
            <a:r>
              <a:rPr lang="es-ES" dirty="0"/>
              <a:t> Forest y regresión polinómica en Python  por su precisión y capacidad de adaptación a patrones históricos.</a:t>
            </a:r>
          </a:p>
        </p:txBody>
      </p:sp>
      <p:pic>
        <p:nvPicPr>
          <p:cNvPr id="6147" name="Picture 3" descr="Guide to Random Forest Classification and Regression Algorithms">
            <a:extLst>
              <a:ext uri="{FF2B5EF4-FFF2-40B4-BE49-F238E27FC236}">
                <a16:creationId xmlns:a16="http://schemas.microsoft.com/office/drawing/2014/main" id="{41A93A30-D017-497A-BB00-23FAEED9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501" y="1756913"/>
            <a:ext cx="6620499" cy="397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3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172E58F-425B-444A-AE4C-0BB94A16823C}"/>
              </a:ext>
            </a:extLst>
          </p:cNvPr>
          <p:cNvSpPr txBox="1"/>
          <p:nvPr/>
        </p:nvSpPr>
        <p:spPr>
          <a:xfrm>
            <a:off x="2704662" y="156578"/>
            <a:ext cx="7748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Google Sans"/>
              </a:rPr>
              <a:t>Alternativas y solución</a:t>
            </a:r>
            <a:endParaRPr lang="es-ES" sz="60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73DA502-B0A0-4CD6-BEE7-49AD7047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99" y="1481489"/>
            <a:ext cx="536510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La solución implementada integra </a:t>
            </a:r>
            <a:r>
              <a:rPr lang="es-ES" dirty="0" err="1"/>
              <a:t>ClickHouse</a:t>
            </a:r>
            <a:r>
              <a:rPr lang="es-ES" dirty="0"/>
              <a:t> como data </a:t>
            </a:r>
            <a:r>
              <a:rPr lang="es-ES" dirty="0" err="1"/>
              <a:t>warehouse</a:t>
            </a:r>
            <a:r>
              <a:rPr lang="es-ES" dirty="0"/>
              <a:t> para almacenar información de manera estructurada y optimizar consultas mediante la API. Luego, los datos se extraen y transforman para ser visualizados en </a:t>
            </a:r>
            <a:r>
              <a:rPr lang="es-ES" dirty="0" err="1"/>
              <a:t>Power</a:t>
            </a:r>
            <a:r>
              <a:rPr lang="es-ES" dirty="0"/>
              <a:t> BI, donde se crean </a:t>
            </a:r>
            <a:r>
              <a:rPr lang="es-ES" dirty="0" err="1"/>
              <a:t>dashboards</a:t>
            </a:r>
            <a:r>
              <a:rPr lang="es-ES" dirty="0"/>
              <a:t> interactivos que permiten un análisis profundo de las métricas clave.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 Además, se incorporaron modelos de machine </a:t>
            </a:r>
            <a:r>
              <a:rPr lang="es-ES" dirty="0" err="1"/>
              <a:t>learning</a:t>
            </a:r>
            <a:r>
              <a:rPr lang="es-ES" dirty="0"/>
              <a:t> en Python para realizar predicciones, lo que mejora la capacidad de anticipar tendencias y tomar decisiones estratégicas basadas en datos. Esta solución no solo optimiza el análisis de la información, sino que también garantiza una actualización automática y en tiempo real, brindando a la empresa una herramienta robusta para la gestión y planificación estratégica.</a:t>
            </a:r>
          </a:p>
        </p:txBody>
      </p:sp>
      <p:pic>
        <p:nvPicPr>
          <p:cNvPr id="6147" name="Picture 3" descr="Guide to Random Forest Classification and Regression Algorithms">
            <a:extLst>
              <a:ext uri="{FF2B5EF4-FFF2-40B4-BE49-F238E27FC236}">
                <a16:creationId xmlns:a16="http://schemas.microsoft.com/office/drawing/2014/main" id="{41A93A30-D017-497A-BB00-23FAEED9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501" y="1756913"/>
            <a:ext cx="6620499" cy="397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06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172E58F-425B-444A-AE4C-0BB94A16823C}"/>
              </a:ext>
            </a:extLst>
          </p:cNvPr>
          <p:cNvSpPr txBox="1"/>
          <p:nvPr/>
        </p:nvSpPr>
        <p:spPr>
          <a:xfrm>
            <a:off x="2704662" y="156578"/>
            <a:ext cx="7748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Google Sans"/>
              </a:rPr>
              <a:t>Propuesta de </a:t>
            </a:r>
            <a:r>
              <a:rPr lang="es-ES" sz="6000" dirty="0" err="1">
                <a:latin typeface="Google Sans"/>
              </a:rPr>
              <a:t>aplicacion</a:t>
            </a:r>
            <a:endParaRPr lang="es-ES" sz="60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73DA502-B0A0-4CD6-BEE7-49AD70471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340" y="1328819"/>
            <a:ext cx="1028177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/>
              <a:t>Proponemos desarrollar una aplicación de análisis y predicción de datos que integre </a:t>
            </a:r>
            <a:r>
              <a:rPr lang="es-ES" dirty="0" err="1"/>
              <a:t>ClickHouse</a:t>
            </a:r>
            <a:r>
              <a:rPr lang="es-ES" dirty="0"/>
              <a:t> como motor de almacenamiento, </a:t>
            </a:r>
            <a:r>
              <a:rPr lang="es-ES" dirty="0" err="1"/>
              <a:t>Power</a:t>
            </a:r>
            <a:r>
              <a:rPr lang="es-ES" dirty="0"/>
              <a:t> BI para visualización interactiva y modelos de Machine </a:t>
            </a:r>
            <a:r>
              <a:rPr lang="es-ES" dirty="0" err="1"/>
              <a:t>Learning</a:t>
            </a:r>
            <a:r>
              <a:rPr lang="es-ES" dirty="0"/>
              <a:t> como </a:t>
            </a:r>
            <a:r>
              <a:rPr lang="es-ES" dirty="0" err="1"/>
              <a:t>Random</a:t>
            </a:r>
            <a:r>
              <a:rPr lang="es-ES" dirty="0"/>
              <a:t> Forest y regresión polinómica para predicciones precisas. 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La aplicación permitirá a los usuarios consultar datos en tiempo real, generar informes personalizados y recibir proyecciones basadas en patrones históricos. Además, su integración con la API garantizará una actualización eficiente de los datos, optimizando la toma de decisiones estratégicas y mejorando la gestión empresarial con información confiable y en tiempo real..</a:t>
            </a:r>
          </a:p>
        </p:txBody>
      </p:sp>
      <p:pic>
        <p:nvPicPr>
          <p:cNvPr id="8196" name="Picture 4" descr="ClickHouse Launches Cloud Offering For World's Fastest OLAP Database  Management System | Business Wire">
            <a:extLst>
              <a:ext uri="{FF2B5EF4-FFF2-40B4-BE49-F238E27FC236}">
                <a16:creationId xmlns:a16="http://schemas.microsoft.com/office/drawing/2014/main" id="{A0372A32-25A8-4FA2-AF5C-6668F675E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23" y="4173671"/>
            <a:ext cx="4226767" cy="21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oogle Colab - A Step-by-step Guide - AlgoTrading101 Blog">
            <a:extLst>
              <a:ext uri="{FF2B5EF4-FFF2-40B4-BE49-F238E27FC236}">
                <a16:creationId xmlns:a16="http://schemas.microsoft.com/office/drawing/2014/main" id="{C6FFF56B-7AA9-4E7D-B0F0-04988289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23" y="3637143"/>
            <a:ext cx="2388636" cy="159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8E8A60-8B24-4918-A8F0-54A146E23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654" y="5169263"/>
            <a:ext cx="1652020" cy="1627636"/>
          </a:xfrm>
          <a:prstGeom prst="rect">
            <a:avLst/>
          </a:prstGeom>
        </p:spPr>
      </p:pic>
      <p:pic>
        <p:nvPicPr>
          <p:cNvPr id="8202" name="Picture 10" descr="Flecha Roja Derecho PNG transparente - StickPNG">
            <a:extLst>
              <a:ext uri="{FF2B5EF4-FFF2-40B4-BE49-F238E27FC236}">
                <a16:creationId xmlns:a16="http://schemas.microsoft.com/office/drawing/2014/main" id="{F3F94928-030D-40F9-8B45-32C489E5B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925">
            <a:off x="6448929" y="4151672"/>
            <a:ext cx="1356261" cy="102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lecha Roja Derecho PNG transparente - StickPNG">
            <a:extLst>
              <a:ext uri="{FF2B5EF4-FFF2-40B4-BE49-F238E27FC236}">
                <a16:creationId xmlns:a16="http://schemas.microsoft.com/office/drawing/2014/main" id="{910324AF-9A99-46AE-B97E-667C6B65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7144">
            <a:off x="6348896" y="5348697"/>
            <a:ext cx="1634093" cy="12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6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Descripción generada automáticamente">
            <a:extLst>
              <a:ext uri="{FF2B5EF4-FFF2-40B4-BE49-F238E27FC236}">
                <a16:creationId xmlns:a16="http://schemas.microsoft.com/office/drawing/2014/main" id="{5DCF3188-F3EC-4E77-941B-2E083D8F7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707A65F6-8817-4876-A6EF-BECD8F86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172E58F-425B-444A-AE4C-0BB94A16823C}"/>
              </a:ext>
            </a:extLst>
          </p:cNvPr>
          <p:cNvSpPr txBox="1"/>
          <p:nvPr/>
        </p:nvSpPr>
        <p:spPr>
          <a:xfrm>
            <a:off x="4141577" y="2921168"/>
            <a:ext cx="40786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Google Sans"/>
              </a:rPr>
              <a:t>Resultados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9587898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889</Words>
  <Application>Microsoft Office PowerPoint</Application>
  <PresentationFormat>Panorámica</PresentationFormat>
  <Paragraphs>48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Google Sans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Natural Vitality</dc:creator>
  <cp:lastModifiedBy>Admin</cp:lastModifiedBy>
  <cp:revision>40</cp:revision>
  <dcterms:created xsi:type="dcterms:W3CDTF">2023-07-08T03:29:57Z</dcterms:created>
  <dcterms:modified xsi:type="dcterms:W3CDTF">2025-05-04T21:20:21Z</dcterms:modified>
</cp:coreProperties>
</file>